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p:restoredTop sz="94648"/>
  </p:normalViewPr>
  <p:slideViewPr>
    <p:cSldViewPr snapToGrid="0" snapToObjects="1">
      <p:cViewPr>
        <p:scale>
          <a:sx n="65" d="100"/>
          <a:sy n="65" d="100"/>
        </p:scale>
        <p:origin x="196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7850217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pPr>
              <a:defRPr sz="1700"/>
            </a:pPr>
            <a:r>
              <a:t>Thank you professor, Hello everyone, I am so happy to be here to `share with you guys what awesome things we learned and found from this case study.  </a:t>
            </a:r>
          </a:p>
          <a:p>
            <a:pPr>
              <a:defRPr sz="1700"/>
            </a:pPr>
            <a:r>
              <a:t>Okay, now who can tell me what is this cool thing? Yes, iPhone7 plus. That is the topic we use in this case study.</a:t>
            </a:r>
          </a:p>
        </p:txBody>
      </p:sp>
    </p:spTree>
    <p:extLst>
      <p:ext uri="{BB962C8B-B14F-4D97-AF65-F5344CB8AC3E}">
        <p14:creationId xmlns:p14="http://schemas.microsoft.com/office/powerpoint/2010/main" val="25632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lvl1pPr>
              <a:defRPr sz="1700"/>
            </a:lvl1pPr>
          </a:lstStyle>
          <a:p>
            <a:r>
              <a:t>So, why we choose this, </a:t>
            </a:r>
          </a:p>
        </p:txBody>
      </p:sp>
    </p:spTree>
    <p:extLst>
      <p:ext uri="{BB962C8B-B14F-4D97-AF65-F5344CB8AC3E}">
        <p14:creationId xmlns:p14="http://schemas.microsoft.com/office/powerpoint/2010/main" val="11994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prstGeom prst="rect">
            <a:avLst/>
          </a:prstGeom>
        </p:spPr>
        <p:txBody>
          <a:bodyPr/>
          <a:lstStyle/>
          <a:p>
            <a:endParaRPr/>
          </a:p>
        </p:txBody>
      </p:sp>
      <p:sp>
        <p:nvSpPr>
          <p:cNvPr id="141" name="Shape 141"/>
          <p:cNvSpPr>
            <a:spLocks noGrp="1"/>
          </p:cNvSpPr>
          <p:nvPr>
            <p:ph type="body" sz="quarter" idx="1"/>
          </p:nvPr>
        </p:nvSpPr>
        <p:spPr>
          <a:prstGeom prst="rect">
            <a:avLst/>
          </a:prstGeom>
        </p:spPr>
        <p:txBody>
          <a:bodyPr/>
          <a:lstStyle>
            <a:lvl1pPr>
              <a:defRPr sz="1600"/>
            </a:lvl1pPr>
          </a:lstStyle>
          <a:p>
            <a:r>
              <a:t>With the first generation iPhone released by Steve Jobs, the Apple Inc. finally came back to the public view and in these past years every September keynote which can introduce the new iPhone became a carnival for the fans of Apple, at the same time apple’s products start to be fashion icons. But, with Steve Jobs passed away, from the iPhone4S which didn’t make a lot of change compare with the previous iPhone4, there was a voice “Apple start to give up the innovation and perfect products.” or some similar criticisms.</a:t>
            </a:r>
          </a:p>
        </p:txBody>
      </p:sp>
    </p:spTree>
    <p:extLst>
      <p:ext uri="{BB962C8B-B14F-4D97-AF65-F5344CB8AC3E}">
        <p14:creationId xmlns:p14="http://schemas.microsoft.com/office/powerpoint/2010/main" val="154753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pPr>
              <a:defRPr sz="1700"/>
            </a:pPr>
            <a:r>
              <a:t>there  is a new empire is growing so fast with Android’s fast moving. </a:t>
            </a:r>
          </a:p>
          <a:p>
            <a:pPr>
              <a:defRPr sz="1700"/>
            </a:pPr>
            <a:r>
              <a:t>With these negative comments and the Android’s fast grow. Samsung’s Galaxy mobile series sale volume jumped to the first tier with iPhone family.</a:t>
            </a:r>
          </a:p>
        </p:txBody>
      </p:sp>
    </p:spTree>
    <p:extLst>
      <p:ext uri="{BB962C8B-B14F-4D97-AF65-F5344CB8AC3E}">
        <p14:creationId xmlns:p14="http://schemas.microsoft.com/office/powerpoint/2010/main" val="122069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lvl1pPr>
              <a:defRPr sz="1700"/>
            </a:lvl1pPr>
          </a:lstStyle>
          <a:p>
            <a:r>
              <a:t>I even can show you more research report to prove that, the there is something wrong with Apple, with the iPhone, why the Samsung catch up so fast? (let’s forget the news about the galaxy note 7 exploding Battery Crisis.)</a:t>
            </a:r>
          </a:p>
        </p:txBody>
      </p:sp>
    </p:spTree>
    <p:extLst>
      <p:ext uri="{BB962C8B-B14F-4D97-AF65-F5344CB8AC3E}">
        <p14:creationId xmlns:p14="http://schemas.microsoft.com/office/powerpoint/2010/main" val="1378863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a:defRPr sz="1600"/>
            </a:pPr>
            <a:r>
              <a:rPr b="1"/>
              <a:t>So that’s why</a:t>
            </a:r>
            <a:r>
              <a:t> we have interest on this topic, now it’s a kind of phenomenon, especially after the newest iPhone, iPhone7 released half a month ago, we are wondering what are public feeling about this apple product? Are they like or dislike it? What words they will use with the “iPhone7”? is this keynote is success to wake up the desire of public to buy an iPhone7? Which parts they love? If “Tim Cook” the CEO of Apple Inc. the 	successor of the Steve Jobs will make this company go further and make a strong influence in the future? </a:t>
            </a:r>
          </a:p>
        </p:txBody>
      </p:sp>
    </p:spTree>
    <p:extLst>
      <p:ext uri="{BB962C8B-B14F-4D97-AF65-F5344CB8AC3E}">
        <p14:creationId xmlns:p14="http://schemas.microsoft.com/office/powerpoint/2010/main" val="1065549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a:defRPr sz="1400"/>
            </a:pPr>
            <a:r>
              <a:t>1000 个 数据 用了词频, 内容中 前30个</a:t>
            </a:r>
          </a:p>
          <a:p>
            <a:pPr>
              <a:defRPr sz="1400"/>
            </a:pPr>
            <a:r>
              <a:t>1. 很多都是介词, 证明我们话应该可以找到更好的filter方法.</a:t>
            </a:r>
          </a:p>
          <a:p>
            <a:pPr>
              <a:defRPr sz="1400"/>
            </a:pPr>
            <a:r>
              <a:t>2. giveaway participated, 出现频率高, 都喜欢不劳而获. </a:t>
            </a:r>
          </a:p>
          <a:p>
            <a:pPr>
              <a:defRPr sz="1400"/>
            </a:pPr>
            <a:r>
              <a:t>3. plus的出现, 表示他们也在关注或许选择plus</a:t>
            </a:r>
          </a:p>
        </p:txBody>
      </p:sp>
    </p:spTree>
    <p:extLst>
      <p:ext uri="{BB962C8B-B14F-4D97-AF65-F5344CB8AC3E}">
        <p14:creationId xmlns:p14="http://schemas.microsoft.com/office/powerpoint/2010/main" val="73903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转发最多的 一条微博 是个抽奖tweet, 有一个人自己在不停的rt自己的内容, 就是抽奖. 建议推特通过我们这种方法, 过滤这种用户.</a:t>
            </a:r>
          </a:p>
        </p:txBody>
      </p:sp>
    </p:spTree>
    <p:extLst>
      <p:ext uri="{BB962C8B-B14F-4D97-AF65-F5344CB8AC3E}">
        <p14:creationId xmlns:p14="http://schemas.microsoft.com/office/powerpoint/2010/main" val="2017347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hyperlink" Target="http://apple.co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tif"/><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ti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2"/>
          <p:cNvGrpSpPr/>
          <p:nvPr/>
        </p:nvGrpSpPr>
        <p:grpSpPr>
          <a:xfrm>
            <a:off x="-199" y="1767"/>
            <a:ext cx="13011749" cy="9762565"/>
            <a:chOff x="6550" y="32075"/>
            <a:chExt cx="13011748" cy="9762563"/>
          </a:xfrm>
        </p:grpSpPr>
        <p:sp>
          <p:nvSpPr>
            <p:cNvPr id="119" name="Shape 119"/>
            <p:cNvSpPr/>
            <p:nvPr/>
          </p:nvSpPr>
          <p:spPr>
            <a:xfrm>
              <a:off x="6550" y="32075"/>
              <a:ext cx="13005198" cy="9750066"/>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120" name="截图 2016-09-22 15时43分59秒.jpg"/>
            <p:cNvPicPr>
              <a:picLocks noChangeAspect="1"/>
            </p:cNvPicPr>
            <p:nvPr/>
          </p:nvPicPr>
          <p:blipFill>
            <a:blip r:embed="rId3">
              <a:extLst/>
            </a:blip>
            <a:srcRect r="42919" b="15825"/>
            <a:stretch>
              <a:fillRect/>
            </a:stretch>
          </p:blipFill>
          <p:spPr>
            <a:xfrm>
              <a:off x="5595080" y="3506609"/>
              <a:ext cx="7423219" cy="6288031"/>
            </a:xfrm>
            <a:prstGeom prst="rect">
              <a:avLst/>
            </a:prstGeom>
            <a:ln w="12700" cap="flat">
              <a:noFill/>
              <a:miter lim="400000"/>
            </a:ln>
            <a:effectLst>
              <a:outerShdw blurRad="38100" dist="25400" dir="5400000" rotWithShape="0">
                <a:srgbClr val="000000">
                  <a:alpha val="50000"/>
                </a:srgbClr>
              </a:outerShdw>
            </a:effectLst>
          </p:spPr>
        </p:pic>
        <p:sp>
          <p:nvSpPr>
            <p:cNvPr id="121" name="Shape 121"/>
            <p:cNvSpPr/>
            <p:nvPr/>
          </p:nvSpPr>
          <p:spPr>
            <a:xfrm>
              <a:off x="10197566" y="2957335"/>
              <a:ext cx="2683349" cy="1843506"/>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sp>
        <p:nvSpPr>
          <p:cNvPr id="123" name="Shape 123"/>
          <p:cNvSpPr/>
          <p:nvPr/>
        </p:nvSpPr>
        <p:spPr>
          <a:xfrm>
            <a:off x="2989433" y="1624616"/>
            <a:ext cx="702593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9900"/>
              </a:lnSpc>
              <a:defRPr sz="5900" b="1">
                <a:solidFill>
                  <a:srgbClr val="FFFFFF"/>
                </a:solidFill>
                <a:latin typeface="Helvetica"/>
                <a:ea typeface="Helvetica"/>
                <a:cs typeface="Helvetica"/>
                <a:sym typeface="Helvetica"/>
              </a:defRPr>
            </a:pPr>
            <a:r>
              <a:t>DS501</a:t>
            </a:r>
          </a:p>
          <a:p>
            <a:pPr defTabSz="457200">
              <a:lnSpc>
                <a:spcPts val="8500"/>
              </a:lnSpc>
              <a:defRPr sz="4700" b="1">
                <a:solidFill>
                  <a:srgbClr val="FFFFFF"/>
                </a:solidFill>
                <a:latin typeface="Helvetica"/>
                <a:ea typeface="Helvetica"/>
                <a:cs typeface="Helvetica"/>
                <a:sym typeface="Helvetica"/>
              </a:defRPr>
            </a:pPr>
            <a:endParaRPr/>
          </a:p>
          <a:p>
            <a:pPr defTabSz="457200">
              <a:lnSpc>
                <a:spcPts val="9900"/>
              </a:lnSpc>
              <a:defRPr sz="5900" b="1">
                <a:solidFill>
                  <a:srgbClr val="FFFFFF"/>
                </a:solidFill>
                <a:latin typeface="Helvetica"/>
                <a:ea typeface="Helvetica"/>
                <a:cs typeface="Helvetica"/>
                <a:sym typeface="Helvetica"/>
              </a:defRPr>
            </a:pPr>
            <a:r>
              <a:t>Case Study Report</a:t>
            </a:r>
          </a:p>
          <a:p>
            <a:pPr defTabSz="457200">
              <a:lnSpc>
                <a:spcPts val="8500"/>
              </a:lnSpc>
              <a:defRPr sz="4700" b="1">
                <a:solidFill>
                  <a:srgbClr val="FFFFFF"/>
                </a:solidFill>
                <a:latin typeface="Helvetica"/>
                <a:ea typeface="Helvetica"/>
                <a:cs typeface="Helvetica"/>
                <a:sym typeface="Helvetica"/>
              </a:defRPr>
            </a:pPr>
            <a:endParaRPr/>
          </a:p>
          <a:p>
            <a:pPr defTabSz="457200">
              <a:lnSpc>
                <a:spcPts val="9900"/>
              </a:lnSpc>
              <a:defRPr sz="5900" b="1">
                <a:solidFill>
                  <a:srgbClr val="FFFFFF"/>
                </a:solidFill>
                <a:latin typeface="Helvetica"/>
                <a:ea typeface="Helvetica"/>
                <a:cs typeface="Helvetica"/>
                <a:sym typeface="Helvetica"/>
              </a:defRPr>
            </a:pPr>
            <a:r>
              <a:t>No.1</a:t>
            </a:r>
          </a:p>
        </p:txBody>
      </p:sp>
      <p:sp>
        <p:nvSpPr>
          <p:cNvPr id="124" name="Shape 124"/>
          <p:cNvSpPr/>
          <p:nvPr/>
        </p:nvSpPr>
        <p:spPr>
          <a:xfrm>
            <a:off x="2723058" y="7364093"/>
            <a:ext cx="7558684"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6000"/>
              </a:lnSpc>
              <a:defRPr sz="2600" b="1">
                <a:solidFill>
                  <a:srgbClr val="FFFFFF"/>
                </a:solidFill>
                <a:latin typeface="Helvetica"/>
                <a:ea typeface="Helvetica"/>
                <a:cs typeface="Helvetica"/>
                <a:sym typeface="Helvetica"/>
              </a:defRPr>
            </a:pPr>
            <a:r>
              <a:t>Group 10</a:t>
            </a:r>
          </a:p>
          <a:p>
            <a:pPr defTabSz="457200">
              <a:lnSpc>
                <a:spcPts val="5700"/>
              </a:lnSpc>
              <a:defRPr sz="2400">
                <a:solidFill>
                  <a:srgbClr val="FFFFFF"/>
                </a:solidFill>
                <a:latin typeface="Helvetica"/>
                <a:ea typeface="Helvetica"/>
                <a:cs typeface="Helvetica"/>
                <a:sym typeface="Helvetica"/>
              </a:defRPr>
            </a:pPr>
            <a:r>
              <a:t>Jiexuan Sun, Chao Xu, Zhaoning Su, Congyang Wang</a:t>
            </a:r>
          </a:p>
        </p:txBody>
      </p:sp>
      <p:sp>
        <p:nvSpPr>
          <p:cNvPr id="125" name="Shape 125"/>
          <p:cNvSpPr/>
          <p:nvPr/>
        </p:nvSpPr>
        <p:spPr>
          <a:xfrm>
            <a:off x="11359910" y="9331234"/>
            <a:ext cx="1496849"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300">
                <a:solidFill>
                  <a:srgbClr val="A6AAA9"/>
                </a:solidFill>
              </a:defRPr>
            </a:pPr>
            <a:r>
              <a:t>source: </a:t>
            </a:r>
            <a:r>
              <a:rPr u="sng">
                <a:hlinkClick r:id="rId4"/>
              </a:rPr>
              <a:t>apple.com</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259794" y="-13858"/>
            <a:ext cx="5660050" cy="2384415"/>
          </a:xfrm>
          <a:prstGeom prst="rect">
            <a:avLst/>
          </a:prstGeom>
        </p:spPr>
        <p:txBody>
          <a:bodyPr/>
          <a:lstStyle>
            <a:lvl1pPr defTabSz="554990">
              <a:defRPr sz="9880" b="1">
                <a:latin typeface="Helvetica"/>
                <a:ea typeface="Helvetica"/>
                <a:cs typeface="Helvetica"/>
                <a:sym typeface="Helvetica"/>
              </a:defRPr>
            </a:lvl1pPr>
          </a:lstStyle>
          <a:p>
            <a:r>
              <a:t>FOUND 3</a:t>
            </a:r>
          </a:p>
        </p:txBody>
      </p:sp>
      <p:pic>
        <p:nvPicPr>
          <p:cNvPr id="195" name="Screen Shot 2016-09-22 at 4.32.50 PM.png"/>
          <p:cNvPicPr>
            <a:picLocks noChangeAspect="1"/>
          </p:cNvPicPr>
          <p:nvPr/>
        </p:nvPicPr>
        <p:blipFill>
          <a:blip r:embed="rId2">
            <a:extLst/>
          </a:blip>
          <a:stretch>
            <a:fillRect/>
          </a:stretch>
        </p:blipFill>
        <p:spPr>
          <a:xfrm>
            <a:off x="7349826" y="2038544"/>
            <a:ext cx="4064727" cy="7054364"/>
          </a:xfrm>
          <a:prstGeom prst="rect">
            <a:avLst/>
          </a:prstGeom>
          <a:ln w="12700">
            <a:miter lim="400000"/>
          </a:ln>
        </p:spPr>
      </p:pic>
      <p:sp>
        <p:nvSpPr>
          <p:cNvPr id="196" name="Shape 196"/>
          <p:cNvSpPr/>
          <p:nvPr/>
        </p:nvSpPr>
        <p:spPr>
          <a:xfrm>
            <a:off x="541337" y="3271807"/>
            <a:ext cx="5096964" cy="430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700" b="1">
                <a:latin typeface="Helvetica"/>
                <a:ea typeface="Helvetica"/>
                <a:cs typeface="Helvetica"/>
                <a:sym typeface="Helvetica"/>
              </a:defRPr>
            </a:pPr>
            <a:r>
              <a:t>We found:</a:t>
            </a:r>
          </a:p>
          <a:p>
            <a:pPr algn="l">
              <a:defRPr sz="2700" b="1">
                <a:latin typeface="Helvetica"/>
                <a:ea typeface="Helvetica"/>
                <a:cs typeface="Helvetica"/>
                <a:sym typeface="Helvetica"/>
              </a:defRPr>
            </a:pPr>
            <a:endParaRPr/>
          </a:p>
          <a:p>
            <a:pPr marL="333375" indent="-333375" algn="l">
              <a:buSzPct val="75000"/>
              <a:buChar char="•"/>
              <a:defRPr sz="2700"/>
            </a:pPr>
            <a:r>
              <a:t>Dubai appearance is very interesting, looks like they are really rich.</a:t>
            </a:r>
          </a:p>
          <a:p>
            <a:pPr marL="333375" indent="-333375" algn="l">
              <a:buSzPct val="75000"/>
              <a:buChar char="•"/>
              <a:defRPr sz="2700"/>
            </a:pPr>
            <a:r>
              <a:t>There are a lot of specific words or names were mentioned, I think that is the new tech fashion. </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259794" y="-13858"/>
            <a:ext cx="5660050" cy="2384415"/>
          </a:xfrm>
          <a:prstGeom prst="rect">
            <a:avLst/>
          </a:prstGeom>
        </p:spPr>
        <p:txBody>
          <a:bodyPr/>
          <a:lstStyle>
            <a:lvl1pPr defTabSz="554990">
              <a:defRPr sz="9880" b="1">
                <a:latin typeface="Helvetica"/>
                <a:ea typeface="Helvetica"/>
                <a:cs typeface="Helvetica"/>
                <a:sym typeface="Helvetica"/>
              </a:defRPr>
            </a:lvl1pPr>
          </a:lstStyle>
          <a:p>
            <a:r>
              <a:t>FOUND 4</a:t>
            </a:r>
          </a:p>
        </p:txBody>
      </p:sp>
      <p:pic>
        <p:nvPicPr>
          <p:cNvPr id="199" name="Screen Shot 2016-09-22 at 4.33.05 PM.png"/>
          <p:cNvPicPr>
            <a:picLocks noChangeAspect="1"/>
          </p:cNvPicPr>
          <p:nvPr/>
        </p:nvPicPr>
        <p:blipFill>
          <a:blip r:embed="rId2">
            <a:extLst/>
          </a:blip>
          <a:stretch>
            <a:fillRect/>
          </a:stretch>
        </p:blipFill>
        <p:spPr>
          <a:xfrm>
            <a:off x="3745379" y="2394391"/>
            <a:ext cx="5138861" cy="6259802"/>
          </a:xfrm>
          <a:prstGeom prst="rect">
            <a:avLst/>
          </a:prstGeom>
          <a:ln w="12700">
            <a:miter lim="400000"/>
          </a:ln>
        </p:spPr>
      </p:pic>
      <p:pic>
        <p:nvPicPr>
          <p:cNvPr id="200" name="Screen Shot 2016-09-22 at 4.32.58 PM.png"/>
          <p:cNvPicPr>
            <a:picLocks noChangeAspect="1"/>
          </p:cNvPicPr>
          <p:nvPr/>
        </p:nvPicPr>
        <p:blipFill>
          <a:blip r:embed="rId3">
            <a:extLst/>
          </a:blip>
          <a:stretch>
            <a:fillRect/>
          </a:stretch>
        </p:blipFill>
        <p:spPr>
          <a:xfrm>
            <a:off x="8855469" y="2403318"/>
            <a:ext cx="3756028" cy="6163366"/>
          </a:xfrm>
          <a:prstGeom prst="rect">
            <a:avLst/>
          </a:prstGeom>
          <a:ln w="12700">
            <a:miter lim="400000"/>
          </a:ln>
        </p:spPr>
      </p:pic>
      <p:sp>
        <p:nvSpPr>
          <p:cNvPr id="201" name="Shape 201"/>
          <p:cNvSpPr/>
          <p:nvPr/>
        </p:nvSpPr>
        <p:spPr>
          <a:xfrm>
            <a:off x="400068" y="2701181"/>
            <a:ext cx="3008292" cy="593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700" b="1">
                <a:latin typeface="Helvetica"/>
                <a:ea typeface="Helvetica"/>
                <a:cs typeface="Helvetica"/>
                <a:sym typeface="Helvetica"/>
              </a:defRPr>
            </a:pPr>
            <a:r>
              <a:t>We found:</a:t>
            </a:r>
          </a:p>
          <a:p>
            <a:pPr algn="l">
              <a:defRPr sz="2700" b="1">
                <a:latin typeface="Helvetica"/>
                <a:ea typeface="Helvetica"/>
                <a:cs typeface="Helvetica"/>
                <a:sym typeface="Helvetica"/>
              </a:defRPr>
            </a:pPr>
            <a:r>
              <a:rPr dirty="0"/>
              <a:t>(About Tim Cook)</a:t>
            </a:r>
          </a:p>
          <a:p>
            <a:pPr algn="l">
              <a:defRPr sz="2700" b="1">
                <a:latin typeface="Helvetica"/>
                <a:ea typeface="Helvetica"/>
                <a:cs typeface="Helvetica"/>
                <a:sym typeface="Helvetica"/>
              </a:defRPr>
            </a:pPr>
            <a:endParaRPr dirty="0"/>
          </a:p>
          <a:p>
            <a:pPr marL="333375" indent="-333375" algn="l">
              <a:buSzPct val="75000"/>
              <a:buChar char="•"/>
              <a:defRPr sz="2700"/>
            </a:pPr>
            <a:r>
              <a:rPr dirty="0"/>
              <a:t>This is Tim Cook the CEO’s world, it looks really strange for folks.</a:t>
            </a:r>
          </a:p>
          <a:p>
            <a:pPr marL="333375" indent="-333375" algn="l">
              <a:buSzPct val="75000"/>
              <a:buChar char="•"/>
              <a:defRPr sz="2700"/>
            </a:pPr>
            <a:r>
              <a:rPr dirty="0"/>
              <a:t>Jack, the number 12 user and co-founder of Twitter is following Tim Cook.</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asted-image.tiff"/>
          <p:cNvPicPr>
            <a:picLocks noChangeAspect="1"/>
          </p:cNvPicPr>
          <p:nvPr/>
        </p:nvPicPr>
        <p:blipFill>
          <a:blip r:embed="rId2">
            <a:extLst/>
          </a:blip>
          <a:stretch>
            <a:fillRect/>
          </a:stretch>
        </p:blipFill>
        <p:spPr>
          <a:xfrm>
            <a:off x="115438" y="2275040"/>
            <a:ext cx="5461762" cy="7095278"/>
          </a:xfrm>
          <a:prstGeom prst="rect">
            <a:avLst/>
          </a:prstGeom>
          <a:ln w="12700">
            <a:miter lim="400000"/>
          </a:ln>
        </p:spPr>
      </p:pic>
      <p:sp>
        <p:nvSpPr>
          <p:cNvPr id="204" name="Shape 204"/>
          <p:cNvSpPr>
            <a:spLocks noGrp="1"/>
          </p:cNvSpPr>
          <p:nvPr>
            <p:ph type="title"/>
          </p:nvPr>
        </p:nvSpPr>
        <p:spPr>
          <a:xfrm>
            <a:off x="259794" y="-13858"/>
            <a:ext cx="5660050" cy="2384415"/>
          </a:xfrm>
          <a:prstGeom prst="rect">
            <a:avLst/>
          </a:prstGeom>
        </p:spPr>
        <p:txBody>
          <a:bodyPr/>
          <a:lstStyle>
            <a:lvl1pPr defTabSz="554990">
              <a:defRPr sz="9880" b="1">
                <a:latin typeface="Helvetica"/>
                <a:ea typeface="Helvetica"/>
                <a:cs typeface="Helvetica"/>
                <a:sym typeface="Helvetica"/>
              </a:defRPr>
            </a:lvl1pPr>
          </a:lstStyle>
          <a:p>
            <a:r>
              <a:t>FOUND 5</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200" y="2275040"/>
            <a:ext cx="5625776" cy="3380144"/>
          </a:xfrm>
          <a:prstGeom prst="rect">
            <a:avLst/>
          </a:prstGeom>
        </p:spPr>
      </p:pic>
      <p:sp>
        <p:nvSpPr>
          <p:cNvPr id="6" name="Shape 201"/>
          <p:cNvSpPr/>
          <p:nvPr/>
        </p:nvSpPr>
        <p:spPr>
          <a:xfrm>
            <a:off x="5577200" y="6164649"/>
            <a:ext cx="7219932" cy="287258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sz="2700" b="1">
                <a:latin typeface="Helvetica"/>
                <a:ea typeface="Helvetica"/>
                <a:cs typeface="Helvetica"/>
                <a:sym typeface="Helvetica"/>
              </a:defRPr>
            </a:pPr>
            <a:r>
              <a:rPr dirty="0"/>
              <a:t>We </a:t>
            </a:r>
            <a:r>
              <a:rPr dirty="0" smtClean="0"/>
              <a:t>found:</a:t>
            </a:r>
            <a:endParaRPr lang="en-US" dirty="0" smtClean="0"/>
          </a:p>
          <a:p>
            <a:pPr marL="457200" indent="-457200" algn="l">
              <a:buFont typeface="Arial" charset="0"/>
              <a:buChar char="•"/>
              <a:defRPr sz="2700" b="1">
                <a:latin typeface="Helvetica"/>
                <a:ea typeface="Helvetica"/>
                <a:cs typeface="Helvetica"/>
                <a:sym typeface="Helvetica"/>
              </a:defRPr>
            </a:pPr>
            <a:r>
              <a:rPr lang="en-US" sz="1800" dirty="0" smtClean="0">
                <a:sym typeface="Helvetica"/>
              </a:rPr>
              <a:t>We can get the number of twitters in different location. It shows that the degree of concern for iphone7 in different countries. The most </a:t>
            </a:r>
            <a:r>
              <a:rPr lang="en-US" sz="1800" dirty="0">
                <a:sym typeface="Helvetica"/>
              </a:rPr>
              <a:t>is from </a:t>
            </a:r>
            <a:r>
              <a:rPr lang="en-US" sz="1800" dirty="0" smtClean="0">
                <a:sym typeface="Helvetica"/>
              </a:rPr>
              <a:t>UK</a:t>
            </a:r>
            <a:r>
              <a:rPr lang="zh-CN" altLang="en-US" sz="1800" dirty="0" smtClean="0">
                <a:sym typeface="Helvetica"/>
              </a:rPr>
              <a:t> </a:t>
            </a:r>
            <a:r>
              <a:rPr lang="en-US" sz="1800" dirty="0" smtClean="0">
                <a:sym typeface="Helvetica"/>
              </a:rPr>
              <a:t>and </a:t>
            </a:r>
            <a:r>
              <a:rPr lang="en-US" sz="1800" dirty="0">
                <a:sym typeface="Helvetica"/>
              </a:rPr>
              <a:t>next is </a:t>
            </a:r>
            <a:r>
              <a:rPr lang="en-US" sz="1800" dirty="0" smtClean="0">
                <a:sym typeface="Helvetica"/>
              </a:rPr>
              <a:t>US.</a:t>
            </a:r>
          </a:p>
          <a:p>
            <a:pPr marL="457200" indent="-457200" algn="l">
              <a:buFont typeface="Arial" charset="0"/>
              <a:buChar char="•"/>
              <a:defRPr sz="2700" b="1">
                <a:latin typeface="Helvetica"/>
                <a:ea typeface="Helvetica"/>
                <a:cs typeface="Helvetica"/>
                <a:sym typeface="Helvetica"/>
              </a:defRPr>
            </a:pPr>
            <a:endParaRPr lang="en-US" sz="1800" dirty="0" smtClean="0">
              <a:sym typeface="Helvetica"/>
            </a:endParaRPr>
          </a:p>
          <a:p>
            <a:pPr marL="457200" indent="-457200" algn="l">
              <a:buFont typeface="Arial" charset="0"/>
              <a:buChar char="•"/>
              <a:defRPr sz="2700" b="1">
                <a:latin typeface="Helvetica"/>
                <a:ea typeface="Helvetica"/>
                <a:cs typeface="Helvetica"/>
                <a:sym typeface="Helvetica"/>
              </a:defRPr>
            </a:pPr>
            <a:r>
              <a:rPr lang="en-US" sz="1800" dirty="0" smtClean="0">
                <a:sym typeface="Helvetica"/>
              </a:rPr>
              <a:t>This </a:t>
            </a:r>
            <a:r>
              <a:rPr lang="en-US" sz="1800" dirty="0">
                <a:sym typeface="Helvetica"/>
              </a:rPr>
              <a:t>situation is not beyond our expectation. India is the 3rd place because it's the country of most population which speaking English. Andi. Dubai rank the 4th maybe because there are a lot of rich in the countr</a:t>
            </a:r>
            <a:r>
              <a:rPr lang="en-US" sz="2700" dirty="0">
                <a:sym typeface="Helvetica"/>
              </a:rPr>
              <a:t>y.</a:t>
            </a:r>
            <a:endParaRPr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p:cNvSpPr>
          <p:nvPr>
            <p:ph type="title"/>
          </p:nvPr>
        </p:nvSpPr>
        <p:spPr>
          <a:xfrm>
            <a:off x="259794" y="-13858"/>
            <a:ext cx="5660050" cy="2384415"/>
          </a:xfrm>
          <a:prstGeom prst="rect">
            <a:avLst/>
          </a:prstGeom>
        </p:spPr>
        <p:txBody>
          <a:bodyPr/>
          <a:lstStyle>
            <a:lvl1pPr defTabSz="554990">
              <a:defRPr sz="9880" b="1">
                <a:latin typeface="Helvetica"/>
                <a:ea typeface="Helvetica"/>
                <a:cs typeface="Helvetica"/>
                <a:sym typeface="Helvetica"/>
              </a:defRPr>
            </a:lvl1pPr>
          </a:lstStyle>
          <a:p>
            <a:r>
              <a:t>FOUND 6</a:t>
            </a:r>
          </a:p>
        </p:txBody>
      </p:sp>
      <p:sp>
        <p:nvSpPr>
          <p:cNvPr id="208" name="Shape 208"/>
          <p:cNvSpPr/>
          <p:nvPr/>
        </p:nvSpPr>
        <p:spPr>
          <a:xfrm>
            <a:off x="936082" y="3246786"/>
            <a:ext cx="10684675"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700" b="1">
                <a:latin typeface="Helvetica"/>
                <a:ea typeface="Helvetica"/>
                <a:cs typeface="Helvetica"/>
                <a:sym typeface="Helvetica"/>
              </a:defRPr>
            </a:pPr>
            <a:r>
              <a:t>What we learned:</a:t>
            </a:r>
          </a:p>
          <a:p>
            <a:pPr algn="l">
              <a:defRPr sz="2700" b="1">
                <a:latin typeface="Helvetica"/>
                <a:ea typeface="Helvetica"/>
                <a:cs typeface="Helvetica"/>
                <a:sym typeface="Helvetica"/>
              </a:defRPr>
            </a:pPr>
            <a:endParaRPr/>
          </a:p>
          <a:p>
            <a:pPr marL="333375" indent="-333375" algn="l">
              <a:buSzPct val="75000"/>
              <a:buChar char="•"/>
              <a:defRPr sz="2700"/>
            </a:pPr>
            <a:r>
              <a:t>We need remove the noise next time.</a:t>
            </a:r>
          </a:p>
          <a:p>
            <a:pPr marL="333375" indent="-333375" algn="l">
              <a:buSzPct val="75000"/>
              <a:buChar char="•"/>
              <a:defRPr sz="2700"/>
            </a:pPr>
            <a:endParaRPr/>
          </a:p>
          <a:p>
            <a:pPr marL="333375" indent="-333375" algn="l">
              <a:buSzPct val="75000"/>
              <a:buChar char="•"/>
              <a:defRPr sz="2700"/>
            </a:pPr>
            <a:r>
              <a:t>Consider about what is the package limit.</a:t>
            </a:r>
          </a:p>
        </p:txBody>
      </p:sp>
      <p:sp>
        <p:nvSpPr>
          <p:cNvPr id="209" name="Shape 209"/>
          <p:cNvSpPr/>
          <p:nvPr/>
        </p:nvSpPr>
        <p:spPr>
          <a:xfrm>
            <a:off x="2367313" y="2241313"/>
            <a:ext cx="622364"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IS</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55166 copy.jpeg"/>
          <p:cNvPicPr>
            <a:picLocks noChangeAspect="1"/>
          </p:cNvPicPr>
          <p:nvPr/>
        </p:nvPicPr>
        <p:blipFill>
          <a:blip r:embed="rId2">
            <a:extLst/>
          </a:blip>
          <a:srcRect t="1924"/>
          <a:stretch>
            <a:fillRect/>
          </a:stretch>
        </p:blipFill>
        <p:spPr>
          <a:xfrm>
            <a:off x="-26810" y="-3619"/>
            <a:ext cx="13058420" cy="9760838"/>
          </a:xfrm>
          <a:prstGeom prst="rect">
            <a:avLst/>
          </a:prstGeom>
          <a:ln w="12700">
            <a:miter lim="400000"/>
          </a:ln>
        </p:spPr>
      </p:pic>
      <p:sp>
        <p:nvSpPr>
          <p:cNvPr id="212" name="Shape 212"/>
          <p:cNvSpPr>
            <a:spLocks noGrp="1"/>
          </p:cNvSpPr>
          <p:nvPr>
            <p:ph type="title"/>
          </p:nvPr>
        </p:nvSpPr>
        <p:spPr>
          <a:xfrm>
            <a:off x="1269999" y="6478113"/>
            <a:ext cx="10464801" cy="3302001"/>
          </a:xfrm>
          <a:prstGeom prst="rect">
            <a:avLst/>
          </a:prstGeom>
        </p:spPr>
        <p:txBody>
          <a:bodyPr/>
          <a:lstStyle/>
          <a:p>
            <a:pPr>
              <a:defRPr sz="6700" b="1">
                <a:solidFill>
                  <a:srgbClr val="FFFFFF"/>
                </a:solidFill>
                <a:latin typeface="Helvetica"/>
                <a:ea typeface="Helvetica"/>
                <a:cs typeface="Helvetica"/>
                <a:sym typeface="Helvetica"/>
              </a:defRPr>
            </a:pPr>
            <a:r>
              <a:t>This is our story</a:t>
            </a:r>
          </a:p>
          <a:p>
            <a:pPr>
              <a:defRPr sz="6700" b="1">
                <a:solidFill>
                  <a:srgbClr val="FFFFFF"/>
                </a:solidFill>
                <a:latin typeface="Helvetica"/>
                <a:ea typeface="Helvetica"/>
                <a:cs typeface="Helvetica"/>
                <a:sym typeface="Helvetica"/>
              </a:defRPr>
            </a:pPr>
            <a:r>
              <a:t>how about yours?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1"/>
          <p:cNvGrpSpPr/>
          <p:nvPr/>
        </p:nvGrpSpPr>
        <p:grpSpPr>
          <a:xfrm>
            <a:off x="6927" y="-38572"/>
            <a:ext cx="12990946" cy="9830744"/>
            <a:chOff x="0" y="0"/>
            <a:chExt cx="12990945" cy="9830743"/>
          </a:xfrm>
        </p:grpSpPr>
        <p:pic>
          <p:nvPicPr>
            <p:cNvPr id="129" name="55437 copy.jpeg"/>
            <p:cNvPicPr>
              <a:picLocks noChangeAspect="1"/>
            </p:cNvPicPr>
            <p:nvPr/>
          </p:nvPicPr>
          <p:blipFill>
            <a:blip r:embed="rId3">
              <a:extLst/>
            </a:blip>
            <a:srcRect l="8448" r="3485"/>
            <a:stretch>
              <a:fillRect/>
            </a:stretch>
          </p:blipFill>
          <p:spPr>
            <a:xfrm>
              <a:off x="0" y="0"/>
              <a:ext cx="12990946" cy="9830744"/>
            </a:xfrm>
            <a:prstGeom prst="rect">
              <a:avLst/>
            </a:prstGeom>
            <a:ln w="12700" cap="flat">
              <a:noFill/>
              <a:miter lim="400000"/>
            </a:ln>
            <a:effectLst/>
          </p:spPr>
        </p:pic>
        <p:sp>
          <p:nvSpPr>
            <p:cNvPr id="130" name="Shape 130"/>
            <p:cNvSpPr/>
            <p:nvPr/>
          </p:nvSpPr>
          <p:spPr>
            <a:xfrm>
              <a:off x="4968767" y="9355810"/>
              <a:ext cx="305341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1300">
                  <a:solidFill>
                    <a:srgbClr val="A6AAA9"/>
                  </a:solidFill>
                </a:defRPr>
              </a:lvl1pPr>
            </a:lstStyle>
            <a:p>
              <a:r>
                <a:t>licensed under Creative Commons Zero</a:t>
              </a:r>
            </a:p>
          </p:txBody>
        </p:sp>
      </p:grpSp>
      <p:sp>
        <p:nvSpPr>
          <p:cNvPr id="132" name="Shape 132"/>
          <p:cNvSpPr>
            <a:spLocks noGrp="1"/>
          </p:cNvSpPr>
          <p:nvPr>
            <p:ph type="ctrTitle"/>
          </p:nvPr>
        </p:nvSpPr>
        <p:spPr>
          <a:xfrm>
            <a:off x="4111897" y="4807005"/>
            <a:ext cx="10464801" cy="3302001"/>
          </a:xfrm>
          <a:prstGeom prst="rect">
            <a:avLst/>
          </a:prstGeom>
        </p:spPr>
        <p:txBody>
          <a:bodyPr anchor="ctr"/>
          <a:lstStyle>
            <a:lvl1pPr>
              <a:defRPr sz="18300" b="1">
                <a:solidFill>
                  <a:srgbClr val="FFFFFF"/>
                </a:solidFill>
                <a:latin typeface="Helvetica"/>
                <a:ea typeface="Helvetica"/>
                <a:cs typeface="Helvetica"/>
                <a:sym typeface="Helvetica"/>
              </a:defRPr>
            </a:lvl1pPr>
          </a:lstStyle>
          <a:p>
            <a:r>
              <a:t>WHY</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8"/>
          <p:cNvGrpSpPr/>
          <p:nvPr/>
        </p:nvGrpSpPr>
        <p:grpSpPr>
          <a:xfrm>
            <a:off x="152400" y="2374812"/>
            <a:ext cx="12700000" cy="5470765"/>
            <a:chOff x="0" y="0"/>
            <a:chExt cx="12700000" cy="5470763"/>
          </a:xfrm>
        </p:grpSpPr>
        <p:pic>
          <p:nvPicPr>
            <p:cNvPr id="136" name="All-iPhones.jpg"/>
            <p:cNvPicPr>
              <a:picLocks noChangeAspect="1"/>
            </p:cNvPicPr>
            <p:nvPr/>
          </p:nvPicPr>
          <p:blipFill>
            <a:blip r:embed="rId3">
              <a:extLst/>
            </a:blip>
            <a:srcRect b="6354"/>
            <a:stretch>
              <a:fillRect/>
            </a:stretch>
          </p:blipFill>
          <p:spPr>
            <a:xfrm>
              <a:off x="0" y="0"/>
              <a:ext cx="12700000" cy="5470764"/>
            </a:xfrm>
            <a:prstGeom prst="rect">
              <a:avLst/>
            </a:prstGeom>
            <a:ln w="12700" cap="flat">
              <a:noFill/>
              <a:miter lim="400000"/>
            </a:ln>
            <a:effectLst/>
          </p:spPr>
        </p:pic>
        <p:sp>
          <p:nvSpPr>
            <p:cNvPr id="137" name="Shape 137"/>
            <p:cNvSpPr/>
            <p:nvPr/>
          </p:nvSpPr>
          <p:spPr>
            <a:xfrm>
              <a:off x="426282" y="5090273"/>
              <a:ext cx="4931589"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300">
                  <a:solidFill>
                    <a:srgbClr val="A6AAA9"/>
                  </a:solidFill>
                </a:defRPr>
              </a:lvl1pPr>
            </a:lstStyle>
            <a:p>
              <a:r>
                <a:t>http://betanews.com/wp-content/uploads/2015/09/All-iPhones.jpg</a:t>
              </a:r>
            </a:p>
          </p:txBody>
        </p:sp>
      </p:grpSp>
      <p:sp>
        <p:nvSpPr>
          <p:cNvPr id="139" name="Shape 139"/>
          <p:cNvSpPr>
            <a:spLocks noGrp="1"/>
          </p:cNvSpPr>
          <p:nvPr>
            <p:ph type="ctrTitle"/>
          </p:nvPr>
        </p:nvSpPr>
        <p:spPr>
          <a:xfrm>
            <a:off x="325647" y="-6608"/>
            <a:ext cx="12242948" cy="2470335"/>
          </a:xfrm>
          <a:prstGeom prst="rect">
            <a:avLst/>
          </a:prstGeom>
        </p:spPr>
        <p:txBody>
          <a:bodyPr/>
          <a:lstStyle>
            <a:lvl1pPr defTabSz="408940">
              <a:defRPr sz="13580" b="1">
                <a:latin typeface="Helvetica"/>
                <a:ea typeface="Helvetica"/>
                <a:cs typeface="Helvetica"/>
                <a:sym typeface="Helvetica"/>
              </a:defRPr>
            </a:lvl1pPr>
          </a:lstStyle>
          <a:p>
            <a:r>
              <a:t>iPhone Empire</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samsung_galaxy_s6_and_s6_edge_9_model_5_colour_collection_3dsmax_3d_model_3ds_fbx_max_w3d_mtl_f44a7822-fb79-4a08-8f69-84524111de7e.jpg"/>
          <p:cNvPicPr>
            <a:picLocks noChangeAspect="1"/>
          </p:cNvPicPr>
          <p:nvPr/>
        </p:nvPicPr>
        <p:blipFill>
          <a:blip r:embed="rId3">
            <a:extLst/>
          </a:blip>
          <a:stretch>
            <a:fillRect/>
          </a:stretch>
        </p:blipFill>
        <p:spPr>
          <a:xfrm>
            <a:off x="1017791" y="2813560"/>
            <a:ext cx="10969218" cy="6170186"/>
          </a:xfrm>
          <a:prstGeom prst="rect">
            <a:avLst/>
          </a:prstGeom>
          <a:ln w="12700">
            <a:miter lim="400000"/>
          </a:ln>
        </p:spPr>
      </p:pic>
      <p:sp>
        <p:nvSpPr>
          <p:cNvPr id="144" name="Shape 144"/>
          <p:cNvSpPr>
            <a:spLocks noGrp="1"/>
          </p:cNvSpPr>
          <p:nvPr>
            <p:ph type="title"/>
          </p:nvPr>
        </p:nvSpPr>
        <p:spPr>
          <a:xfrm>
            <a:off x="325647" y="-6608"/>
            <a:ext cx="12242948" cy="2470335"/>
          </a:xfrm>
          <a:prstGeom prst="rect">
            <a:avLst/>
          </a:prstGeom>
        </p:spPr>
        <p:txBody>
          <a:bodyPr anchor="b"/>
          <a:lstStyle>
            <a:lvl1pPr defTabSz="408940">
              <a:defRPr sz="13580" b="1">
                <a:latin typeface="Helvetica"/>
                <a:ea typeface="Helvetica"/>
                <a:cs typeface="Helvetica"/>
                <a:sym typeface="Helvetica"/>
              </a:defRPr>
            </a:lvl1pPr>
          </a:lstStyle>
          <a:p>
            <a:r>
              <a:t>Galaxy Empire</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asted-image.png"/>
          <p:cNvPicPr>
            <a:picLocks noChangeAspect="1"/>
          </p:cNvPicPr>
          <p:nvPr/>
        </p:nvPicPr>
        <p:blipFill>
          <a:blip r:embed="rId3">
            <a:extLst/>
          </a:blip>
          <a:stretch>
            <a:fillRect/>
          </a:stretch>
        </p:blipFill>
        <p:spPr>
          <a:xfrm>
            <a:off x="458345" y="242710"/>
            <a:ext cx="5659989" cy="4485274"/>
          </a:xfrm>
          <a:prstGeom prst="rect">
            <a:avLst/>
          </a:prstGeom>
          <a:ln w="12700">
            <a:miter lim="400000"/>
          </a:ln>
        </p:spPr>
      </p:pic>
      <p:grpSp>
        <p:nvGrpSpPr>
          <p:cNvPr id="151" name="Group 151"/>
          <p:cNvGrpSpPr/>
          <p:nvPr/>
        </p:nvGrpSpPr>
        <p:grpSpPr>
          <a:xfrm>
            <a:off x="6400066" y="148444"/>
            <a:ext cx="6416074" cy="5065987"/>
            <a:chOff x="0" y="0"/>
            <a:chExt cx="6416072" cy="5065985"/>
          </a:xfrm>
        </p:grpSpPr>
        <p:sp>
          <p:nvSpPr>
            <p:cNvPr id="149" name="Shape 149"/>
            <p:cNvSpPr/>
            <p:nvPr/>
          </p:nvSpPr>
          <p:spPr>
            <a:xfrm>
              <a:off x="0" y="4519609"/>
              <a:ext cx="6416073" cy="546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1300">
                  <a:solidFill>
                    <a:srgbClr val="A6AAA9"/>
                  </a:solidFill>
                </a:defRPr>
              </a:lvl1pPr>
            </a:lstStyle>
            <a:p>
              <a:r>
                <a:t>http://axeetech.com/2013/04/02/android-sprint-and-samsung-market-shares-on-the-rise/</a:t>
              </a:r>
            </a:p>
          </p:txBody>
        </p:sp>
        <p:pic>
          <p:nvPicPr>
            <p:cNvPr id="150" name="ChartOfTheDay_998_iPhone_versus_Samsung_Galaxy_sales_n.jpg"/>
            <p:cNvPicPr>
              <a:picLocks noChangeAspect="1"/>
            </p:cNvPicPr>
            <p:nvPr/>
          </p:nvPicPr>
          <p:blipFill>
            <a:blip r:embed="rId4">
              <a:extLst/>
            </a:blip>
            <a:stretch>
              <a:fillRect/>
            </a:stretch>
          </p:blipFill>
          <p:spPr>
            <a:xfrm>
              <a:off x="6658" y="0"/>
              <a:ext cx="6402757" cy="4561964"/>
            </a:xfrm>
            <a:prstGeom prst="rect">
              <a:avLst/>
            </a:prstGeom>
            <a:ln w="12700" cap="flat">
              <a:noFill/>
              <a:miter lim="400000"/>
            </a:ln>
            <a:effectLst/>
          </p:spPr>
        </p:pic>
      </p:grpSp>
      <p:pic>
        <p:nvPicPr>
          <p:cNvPr id="152" name="global-smartphone-marketshare-graphic.jpg"/>
          <p:cNvPicPr>
            <a:picLocks noChangeAspect="1"/>
          </p:cNvPicPr>
          <p:nvPr/>
        </p:nvPicPr>
        <p:blipFill>
          <a:blip r:embed="rId5">
            <a:extLst/>
          </a:blip>
          <a:srcRect l="1160" r="1160"/>
          <a:stretch>
            <a:fillRect/>
          </a:stretch>
        </p:blipFill>
        <p:spPr>
          <a:xfrm>
            <a:off x="882483" y="4820418"/>
            <a:ext cx="4811668" cy="4767661"/>
          </a:xfrm>
          <a:prstGeom prst="rect">
            <a:avLst/>
          </a:prstGeom>
          <a:ln w="12700">
            <a:miter lim="400000"/>
          </a:ln>
        </p:spPr>
      </p:pic>
      <p:grpSp>
        <p:nvGrpSpPr>
          <p:cNvPr id="155" name="Group 155"/>
          <p:cNvGrpSpPr/>
          <p:nvPr/>
        </p:nvGrpSpPr>
        <p:grpSpPr>
          <a:xfrm>
            <a:off x="6111696" y="5204606"/>
            <a:ext cx="6709797" cy="4485274"/>
            <a:chOff x="33567" y="0"/>
            <a:chExt cx="6709795" cy="4485272"/>
          </a:xfrm>
        </p:grpSpPr>
        <p:sp>
          <p:nvSpPr>
            <p:cNvPr id="153" name="Shape 153"/>
            <p:cNvSpPr/>
            <p:nvPr/>
          </p:nvSpPr>
          <p:spPr>
            <a:xfrm>
              <a:off x="33567" y="4160232"/>
              <a:ext cx="3601957" cy="325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1300">
                  <a:solidFill>
                    <a:srgbClr val="A6AAA9"/>
                  </a:solidFill>
                </a:defRPr>
              </a:lvl1pPr>
            </a:lstStyle>
            <a:p>
              <a:r>
                <a:t>http://www.smartphonemarketresearch.com/</a:t>
              </a:r>
            </a:p>
          </p:txBody>
        </p:sp>
        <p:pic>
          <p:nvPicPr>
            <p:cNvPr id="154" name="globalsmartphoneshare.png"/>
            <p:cNvPicPr>
              <a:picLocks noChangeAspect="1"/>
            </p:cNvPicPr>
            <p:nvPr/>
          </p:nvPicPr>
          <p:blipFill>
            <a:blip r:embed="rId6">
              <a:extLst/>
            </a:blip>
            <a:srcRect l="4710" r="3040"/>
            <a:stretch>
              <a:fillRect/>
            </a:stretch>
          </p:blipFill>
          <p:spPr>
            <a:xfrm>
              <a:off x="327630" y="0"/>
              <a:ext cx="6415734" cy="4175131"/>
            </a:xfrm>
            <a:prstGeom prst="rect">
              <a:avLst/>
            </a:pr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22571 copy.jpeg"/>
          <p:cNvPicPr>
            <a:picLocks noChangeAspect="1"/>
          </p:cNvPicPr>
          <p:nvPr/>
        </p:nvPicPr>
        <p:blipFill>
          <a:blip r:embed="rId3">
            <a:extLst/>
          </a:blip>
          <a:srcRect l="4304" r="6585"/>
          <a:stretch>
            <a:fillRect/>
          </a:stretch>
        </p:blipFill>
        <p:spPr>
          <a:xfrm>
            <a:off x="-11671" y="1845"/>
            <a:ext cx="13028142" cy="9749910"/>
          </a:xfrm>
          <a:prstGeom prst="rect">
            <a:avLst/>
          </a:prstGeom>
          <a:ln w="12700">
            <a:miter lim="400000"/>
          </a:ln>
        </p:spPr>
      </p:pic>
      <p:sp>
        <p:nvSpPr>
          <p:cNvPr id="160" name="Shape 160"/>
          <p:cNvSpPr>
            <a:spLocks noGrp="1"/>
          </p:cNvSpPr>
          <p:nvPr>
            <p:ph type="title"/>
          </p:nvPr>
        </p:nvSpPr>
        <p:spPr>
          <a:xfrm>
            <a:off x="798108" y="1959959"/>
            <a:ext cx="6242937" cy="2550711"/>
          </a:xfrm>
          <a:prstGeom prst="rect">
            <a:avLst/>
          </a:prstGeom>
        </p:spPr>
        <p:txBody>
          <a:bodyPr>
            <a:normAutofit fontScale="90000"/>
          </a:bodyPr>
          <a:lstStyle>
            <a:lvl1pPr defTabSz="490727">
              <a:defRPr sz="8736" b="1">
                <a:latin typeface="Helvetica"/>
                <a:ea typeface="Helvetica"/>
                <a:cs typeface="Helvetica"/>
                <a:sym typeface="Helvetica"/>
              </a:defRPr>
            </a:lvl1pPr>
          </a:lstStyle>
          <a:p>
            <a:r>
              <a:t>THAT’S WHY</a:t>
            </a:r>
          </a:p>
        </p:txBody>
      </p:sp>
      <p:sp>
        <p:nvSpPr>
          <p:cNvPr id="161" name="Shape 161"/>
          <p:cNvSpPr/>
          <p:nvPr/>
        </p:nvSpPr>
        <p:spPr>
          <a:xfrm>
            <a:off x="4975695" y="9317238"/>
            <a:ext cx="3053411"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300">
                <a:solidFill>
                  <a:srgbClr val="A6AAA9"/>
                </a:solidFill>
              </a:defRPr>
            </a:lvl1pPr>
          </a:lstStyle>
          <a:p>
            <a:r>
              <a:t>licensed under Creative Commons Zero</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45214.jpeg"/>
          <p:cNvPicPr>
            <a:picLocks noChangeAspect="1"/>
          </p:cNvPicPr>
          <p:nvPr/>
        </p:nvPicPr>
        <p:blipFill>
          <a:blip r:embed="rId2">
            <a:extLst/>
          </a:blip>
          <a:srcRect l="20520" r="16332"/>
          <a:stretch>
            <a:fillRect/>
          </a:stretch>
        </p:blipFill>
        <p:spPr>
          <a:xfrm>
            <a:off x="12229" y="-31351"/>
            <a:ext cx="12980343" cy="9816302"/>
          </a:xfrm>
          <a:prstGeom prst="rect">
            <a:avLst/>
          </a:prstGeom>
          <a:ln w="12700">
            <a:miter lim="400000"/>
          </a:ln>
        </p:spPr>
      </p:pic>
      <p:sp>
        <p:nvSpPr>
          <p:cNvPr id="166" name="Shape 166"/>
          <p:cNvSpPr>
            <a:spLocks noGrp="1"/>
          </p:cNvSpPr>
          <p:nvPr>
            <p:ph type="title"/>
          </p:nvPr>
        </p:nvSpPr>
        <p:spPr>
          <a:xfrm>
            <a:off x="1369157" y="7330443"/>
            <a:ext cx="10266486" cy="1897163"/>
          </a:xfrm>
          <a:prstGeom prst="rect">
            <a:avLst/>
          </a:prstGeom>
        </p:spPr>
        <p:txBody>
          <a:bodyPr>
            <a:normAutofit fontScale="90000"/>
          </a:bodyPr>
          <a:lstStyle>
            <a:lvl1pPr defTabSz="321310">
              <a:defRPr sz="10065" b="1">
                <a:solidFill>
                  <a:srgbClr val="FFFFFF"/>
                </a:solidFill>
                <a:latin typeface="Helvetica"/>
                <a:ea typeface="Helvetica"/>
                <a:cs typeface="Helvetica"/>
                <a:sym typeface="Helvetica"/>
              </a:defRPr>
            </a:lvl1pPr>
          </a:lstStyle>
          <a:p>
            <a:r>
              <a:t>WHAT WE FOUND</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xfrm>
            <a:off x="259794" y="-13858"/>
            <a:ext cx="5660050" cy="2384415"/>
          </a:xfrm>
          <a:prstGeom prst="rect">
            <a:avLst/>
          </a:prstGeom>
        </p:spPr>
        <p:txBody>
          <a:bodyPr/>
          <a:lstStyle>
            <a:lvl1pPr defTabSz="554990">
              <a:defRPr sz="9880" b="1">
                <a:latin typeface="Helvetica"/>
                <a:ea typeface="Helvetica"/>
                <a:cs typeface="Helvetica"/>
                <a:sym typeface="Helvetica"/>
              </a:defRPr>
            </a:lvl1pPr>
          </a:lstStyle>
          <a:p>
            <a:r>
              <a:t>FOUND 1</a:t>
            </a:r>
          </a:p>
        </p:txBody>
      </p:sp>
      <p:sp>
        <p:nvSpPr>
          <p:cNvPr id="169" name="Shape 169"/>
          <p:cNvSpPr/>
          <p:nvPr/>
        </p:nvSpPr>
        <p:spPr>
          <a:xfrm>
            <a:off x="259794" y="2651427"/>
            <a:ext cx="5660050" cy="660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700" b="1">
                <a:latin typeface="Helvetica"/>
                <a:ea typeface="Helvetica"/>
                <a:cs typeface="Helvetica"/>
                <a:sym typeface="Helvetica"/>
              </a:defRPr>
            </a:pPr>
            <a:r>
              <a:t>We found:</a:t>
            </a:r>
          </a:p>
          <a:p>
            <a:pPr algn="l">
              <a:defRPr sz="2700" b="1">
                <a:latin typeface="Helvetica"/>
                <a:ea typeface="Helvetica"/>
                <a:cs typeface="Helvetica"/>
                <a:sym typeface="Helvetica"/>
              </a:defRPr>
            </a:pPr>
            <a:endParaRPr/>
          </a:p>
          <a:p>
            <a:pPr marL="333375" indent="-333375" algn="l">
              <a:buSzPct val="75000"/>
              <a:buChar char="•"/>
              <a:defRPr sz="2700"/>
            </a:pPr>
            <a:r>
              <a:t>There are a lot of prepositions, so we found data clean is very very important for analysis.</a:t>
            </a:r>
          </a:p>
          <a:p>
            <a:pPr marL="333375" indent="-333375" algn="l">
              <a:buSzPct val="75000"/>
              <a:buChar char="•"/>
              <a:defRPr sz="2700"/>
            </a:pPr>
            <a:endParaRPr/>
          </a:p>
          <a:p>
            <a:pPr marL="333375" indent="-333375" algn="l">
              <a:buSzPct val="75000"/>
              <a:buChar char="•"/>
              <a:defRPr sz="2700"/>
            </a:pPr>
            <a:r>
              <a:t>“giveaway”, “participated” come up in the top, so we found there are a lot of people want to get the free pizza.</a:t>
            </a:r>
          </a:p>
          <a:p>
            <a:pPr marL="333375" indent="-333375" algn="l">
              <a:buSzPct val="75000"/>
              <a:buChar char="•"/>
              <a:defRPr sz="2700"/>
            </a:pPr>
            <a:endParaRPr/>
          </a:p>
          <a:p>
            <a:pPr marL="333375" indent="-333375" algn="l">
              <a:buSzPct val="75000"/>
              <a:buChar char="•"/>
              <a:defRPr sz="2700"/>
            </a:pPr>
            <a:r>
              <a:t>In this top 30 list, we also found “#iPhone7Plus” come up, it may shows that some people even care if the iPhone7Plus is their next choice.</a:t>
            </a:r>
          </a:p>
        </p:txBody>
      </p:sp>
      <p:grpSp>
        <p:nvGrpSpPr>
          <p:cNvPr id="180" name="Group 180"/>
          <p:cNvGrpSpPr/>
          <p:nvPr/>
        </p:nvGrpSpPr>
        <p:grpSpPr>
          <a:xfrm>
            <a:off x="6244098" y="0"/>
            <a:ext cx="5527165" cy="9753601"/>
            <a:chOff x="0" y="0"/>
            <a:chExt cx="5527163" cy="9753600"/>
          </a:xfrm>
        </p:grpSpPr>
        <p:pic>
          <p:nvPicPr>
            <p:cNvPr id="170" name="Screen Shot 2016-09-22 at 4.32.13 PM.png"/>
            <p:cNvPicPr>
              <a:picLocks noChangeAspect="1"/>
            </p:cNvPicPr>
            <p:nvPr/>
          </p:nvPicPr>
          <p:blipFill>
            <a:blip r:embed="rId3">
              <a:extLst/>
            </a:blip>
            <a:stretch>
              <a:fillRect/>
            </a:stretch>
          </p:blipFill>
          <p:spPr>
            <a:xfrm>
              <a:off x="1427199" y="0"/>
              <a:ext cx="4099965" cy="9753600"/>
            </a:xfrm>
            <a:prstGeom prst="rect">
              <a:avLst/>
            </a:prstGeom>
            <a:ln w="12700" cap="flat">
              <a:noFill/>
              <a:miter lim="400000"/>
            </a:ln>
            <a:effectLst/>
          </p:spPr>
        </p:pic>
        <p:sp>
          <p:nvSpPr>
            <p:cNvPr id="171" name="Shape 171"/>
            <p:cNvSpPr/>
            <p:nvPr/>
          </p:nvSpPr>
          <p:spPr>
            <a:xfrm>
              <a:off x="879367" y="2102478"/>
              <a:ext cx="2419965" cy="1"/>
            </a:xfrm>
            <a:prstGeom prst="line">
              <a:avLst/>
            </a:prstGeom>
            <a:noFill/>
            <a:ln w="25400" cap="flat">
              <a:solidFill>
                <a:schemeClr val="accent5"/>
              </a:solidFill>
              <a:prstDash val="solid"/>
              <a:miter lim="400000"/>
            </a:ln>
            <a:effectLst/>
          </p:spPr>
          <p:txBody>
            <a:bodyPr wrap="square" lIns="50800" tIns="50800" rIns="50800" bIns="50800" numCol="1" anchor="ctr">
              <a:noAutofit/>
            </a:bodyPr>
            <a:lstStyle/>
            <a:p>
              <a:pPr>
                <a:defRPr sz="2400"/>
              </a:pPr>
              <a:endParaRPr/>
            </a:p>
          </p:txBody>
        </p:sp>
        <p:sp>
          <p:nvSpPr>
            <p:cNvPr id="172" name="Shape 172"/>
            <p:cNvSpPr/>
            <p:nvPr/>
          </p:nvSpPr>
          <p:spPr>
            <a:xfrm>
              <a:off x="899681" y="3216387"/>
              <a:ext cx="2863098" cy="1"/>
            </a:xfrm>
            <a:prstGeom prst="line">
              <a:avLst/>
            </a:prstGeom>
            <a:noFill/>
            <a:ln w="25400" cap="flat">
              <a:solidFill>
                <a:schemeClr val="accent5"/>
              </a:solidFill>
              <a:prstDash val="solid"/>
              <a:miter lim="400000"/>
            </a:ln>
            <a:effectLst/>
          </p:spPr>
          <p:txBody>
            <a:bodyPr wrap="square" lIns="50800" tIns="50800" rIns="50800" bIns="50800" numCol="1" anchor="ctr">
              <a:noAutofit/>
            </a:bodyPr>
            <a:lstStyle/>
            <a:p>
              <a:pPr>
                <a:defRPr sz="2400"/>
              </a:pPr>
              <a:endParaRPr/>
            </a:p>
          </p:txBody>
        </p:sp>
        <p:pic>
          <p:nvPicPr>
            <p:cNvPr id="173" name="pasted-image.tiff"/>
            <p:cNvPicPr>
              <a:picLocks noChangeAspect="1"/>
            </p:cNvPicPr>
            <p:nvPr/>
          </p:nvPicPr>
          <p:blipFill>
            <a:blip r:embed="rId4">
              <a:extLst/>
            </a:blip>
            <a:stretch>
              <a:fillRect/>
            </a:stretch>
          </p:blipFill>
          <p:spPr>
            <a:xfrm>
              <a:off x="19254" y="1819498"/>
              <a:ext cx="516605" cy="565961"/>
            </a:xfrm>
            <a:prstGeom prst="rect">
              <a:avLst/>
            </a:prstGeom>
            <a:ln w="12700" cap="flat">
              <a:noFill/>
              <a:miter lim="400000"/>
            </a:ln>
            <a:effectLst/>
          </p:spPr>
        </p:pic>
        <p:pic>
          <p:nvPicPr>
            <p:cNvPr id="174" name="pasted-image.tiff"/>
            <p:cNvPicPr>
              <a:picLocks noChangeAspect="1"/>
            </p:cNvPicPr>
            <p:nvPr/>
          </p:nvPicPr>
          <p:blipFill>
            <a:blip r:embed="rId4">
              <a:extLst/>
            </a:blip>
            <a:stretch>
              <a:fillRect/>
            </a:stretch>
          </p:blipFill>
          <p:spPr>
            <a:xfrm>
              <a:off x="472710" y="1549218"/>
              <a:ext cx="516604" cy="565961"/>
            </a:xfrm>
            <a:prstGeom prst="rect">
              <a:avLst/>
            </a:prstGeom>
            <a:ln w="12700" cap="flat">
              <a:noFill/>
              <a:miter lim="400000"/>
            </a:ln>
            <a:effectLst/>
          </p:spPr>
        </p:pic>
        <p:pic>
          <p:nvPicPr>
            <p:cNvPr id="175" name="pasted-image.tiff"/>
            <p:cNvPicPr>
              <a:picLocks noChangeAspect="1"/>
            </p:cNvPicPr>
            <p:nvPr/>
          </p:nvPicPr>
          <p:blipFill>
            <a:blip r:embed="rId4">
              <a:extLst/>
            </a:blip>
            <a:stretch>
              <a:fillRect/>
            </a:stretch>
          </p:blipFill>
          <p:spPr>
            <a:xfrm>
              <a:off x="472710" y="2376452"/>
              <a:ext cx="516604" cy="565962"/>
            </a:xfrm>
            <a:prstGeom prst="rect">
              <a:avLst/>
            </a:prstGeom>
            <a:ln w="12700" cap="flat">
              <a:noFill/>
              <a:miter lim="400000"/>
            </a:ln>
            <a:effectLst/>
          </p:spPr>
        </p:pic>
        <p:pic>
          <p:nvPicPr>
            <p:cNvPr id="176" name="pasted-image.tiff"/>
            <p:cNvPicPr>
              <a:picLocks noChangeAspect="1"/>
            </p:cNvPicPr>
            <p:nvPr/>
          </p:nvPicPr>
          <p:blipFill>
            <a:blip r:embed="rId4">
              <a:extLst/>
            </a:blip>
            <a:stretch>
              <a:fillRect/>
            </a:stretch>
          </p:blipFill>
          <p:spPr>
            <a:xfrm>
              <a:off x="0" y="2671523"/>
              <a:ext cx="516604" cy="565961"/>
            </a:xfrm>
            <a:prstGeom prst="rect">
              <a:avLst/>
            </a:prstGeom>
            <a:ln w="12700" cap="flat">
              <a:noFill/>
              <a:miter lim="400000"/>
            </a:ln>
            <a:effectLst/>
          </p:spPr>
        </p:pic>
        <p:sp>
          <p:nvSpPr>
            <p:cNvPr id="177" name="Shape 177"/>
            <p:cNvSpPr/>
            <p:nvPr/>
          </p:nvSpPr>
          <p:spPr>
            <a:xfrm>
              <a:off x="899681" y="9421848"/>
              <a:ext cx="2863098" cy="1"/>
            </a:xfrm>
            <a:prstGeom prst="line">
              <a:avLst/>
            </a:prstGeom>
            <a:noFill/>
            <a:ln w="25400" cap="flat">
              <a:solidFill>
                <a:schemeClr val="accent2"/>
              </a:solidFill>
              <a:prstDash val="solid"/>
              <a:miter lim="400000"/>
            </a:ln>
            <a:effectLst/>
          </p:spPr>
          <p:txBody>
            <a:bodyPr wrap="square" lIns="50800" tIns="50800" rIns="50800" bIns="50800" numCol="1" anchor="ctr">
              <a:noAutofit/>
            </a:bodyPr>
            <a:lstStyle/>
            <a:p>
              <a:pPr>
                <a:defRPr sz="2400"/>
              </a:pPr>
              <a:endParaRPr/>
            </a:p>
          </p:txBody>
        </p:sp>
        <p:sp>
          <p:nvSpPr>
            <p:cNvPr id="178" name="Shape 178"/>
            <p:cNvSpPr/>
            <p:nvPr/>
          </p:nvSpPr>
          <p:spPr>
            <a:xfrm>
              <a:off x="1767752" y="2383256"/>
              <a:ext cx="897195" cy="279500"/>
            </a:xfrm>
            <a:prstGeom prst="roundRect">
              <a:avLst>
                <a:gd name="adj" fmla="val 50000"/>
              </a:avLst>
            </a:prstGeom>
            <a:noFill/>
            <a:ln w="25400" cap="flat">
              <a:solidFill>
                <a:schemeClr val="accent1"/>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179" name="Shape 179"/>
            <p:cNvSpPr/>
            <p:nvPr/>
          </p:nvSpPr>
          <p:spPr>
            <a:xfrm>
              <a:off x="1742352" y="1213784"/>
              <a:ext cx="897195" cy="279500"/>
            </a:xfrm>
            <a:prstGeom prst="roundRect">
              <a:avLst>
                <a:gd name="adj" fmla="val 50000"/>
              </a:avLst>
            </a:prstGeom>
            <a:noFill/>
            <a:ln w="25400" cap="flat">
              <a:solidFill>
                <a:schemeClr val="accent1"/>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xfrm>
            <a:off x="259794" y="-13858"/>
            <a:ext cx="5660050" cy="2384415"/>
          </a:xfrm>
          <a:prstGeom prst="rect">
            <a:avLst/>
          </a:prstGeom>
        </p:spPr>
        <p:txBody>
          <a:bodyPr/>
          <a:lstStyle>
            <a:lvl1pPr defTabSz="554990">
              <a:defRPr sz="9880" b="1">
                <a:latin typeface="Helvetica"/>
                <a:ea typeface="Helvetica"/>
                <a:cs typeface="Helvetica"/>
                <a:sym typeface="Helvetica"/>
              </a:defRPr>
            </a:lvl1pPr>
          </a:lstStyle>
          <a:p>
            <a:r>
              <a:t>FOUND 2</a:t>
            </a:r>
          </a:p>
        </p:txBody>
      </p:sp>
      <p:sp>
        <p:nvSpPr>
          <p:cNvPr id="185" name="Shape 185"/>
          <p:cNvSpPr/>
          <p:nvPr/>
        </p:nvSpPr>
        <p:spPr>
          <a:xfrm>
            <a:off x="7574771" y="3448256"/>
            <a:ext cx="5096964" cy="511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700" b="1">
                <a:latin typeface="Helvetica"/>
                <a:ea typeface="Helvetica"/>
                <a:cs typeface="Helvetica"/>
                <a:sym typeface="Helvetica"/>
              </a:defRPr>
            </a:pPr>
            <a:r>
              <a:t>We found:</a:t>
            </a:r>
          </a:p>
          <a:p>
            <a:pPr algn="l">
              <a:defRPr sz="2700" b="1">
                <a:latin typeface="Helvetica"/>
                <a:ea typeface="Helvetica"/>
                <a:cs typeface="Helvetica"/>
                <a:sym typeface="Helvetica"/>
              </a:defRPr>
            </a:pPr>
            <a:endParaRPr/>
          </a:p>
          <a:p>
            <a:pPr marL="333375" indent="-333375" algn="l">
              <a:buSzPct val="75000"/>
              <a:buChar char="•"/>
              <a:defRPr sz="2700"/>
            </a:pPr>
            <a:r>
              <a:t>The most RT tweet is a tweet about a lottery of free iPhone7. Everybody love the free pizza again!</a:t>
            </a:r>
          </a:p>
          <a:p>
            <a:pPr marL="333375" indent="-333375" algn="l">
              <a:buSzPct val="75000"/>
              <a:buChar char="•"/>
              <a:defRPr sz="2700"/>
            </a:pPr>
            <a:r>
              <a:t>We found there is a user”luki_mankin”keep RT his tweet and never stop, it looks like a “zombie fans”, hope Twitter will kill them all.</a:t>
            </a:r>
          </a:p>
        </p:txBody>
      </p:sp>
      <p:grpSp>
        <p:nvGrpSpPr>
          <p:cNvPr id="190" name="Group 190"/>
          <p:cNvGrpSpPr/>
          <p:nvPr/>
        </p:nvGrpSpPr>
        <p:grpSpPr>
          <a:xfrm>
            <a:off x="89183" y="3366946"/>
            <a:ext cx="7197033" cy="4956448"/>
            <a:chOff x="0" y="0"/>
            <a:chExt cx="7197032" cy="4956446"/>
          </a:xfrm>
        </p:grpSpPr>
        <p:grpSp>
          <p:nvGrpSpPr>
            <p:cNvPr id="188" name="Group 188"/>
            <p:cNvGrpSpPr/>
            <p:nvPr/>
          </p:nvGrpSpPr>
          <p:grpSpPr>
            <a:xfrm>
              <a:off x="0" y="0"/>
              <a:ext cx="7197033" cy="4956447"/>
              <a:chOff x="0" y="0"/>
              <a:chExt cx="7197032" cy="4956446"/>
            </a:xfrm>
          </p:grpSpPr>
          <p:pic>
            <p:nvPicPr>
              <p:cNvPr id="186" name="Screen Shot 2016-09-22 at 4.32.43 PM.png"/>
              <p:cNvPicPr>
                <a:picLocks noChangeAspect="1"/>
              </p:cNvPicPr>
              <p:nvPr/>
            </p:nvPicPr>
            <p:blipFill>
              <a:blip r:embed="rId3">
                <a:extLst/>
              </a:blip>
              <a:stretch>
                <a:fillRect/>
              </a:stretch>
            </p:blipFill>
            <p:spPr>
              <a:xfrm>
                <a:off x="0" y="0"/>
                <a:ext cx="7197033" cy="4956447"/>
              </a:xfrm>
              <a:prstGeom prst="rect">
                <a:avLst/>
              </a:prstGeom>
              <a:ln w="12700" cap="flat">
                <a:noFill/>
                <a:miter lim="400000"/>
              </a:ln>
              <a:effectLst/>
            </p:spPr>
          </p:pic>
          <p:sp>
            <p:nvSpPr>
              <p:cNvPr id="187" name="Shape 187"/>
              <p:cNvSpPr/>
              <p:nvPr/>
            </p:nvSpPr>
            <p:spPr>
              <a:xfrm>
                <a:off x="818710" y="1384094"/>
                <a:ext cx="1099574" cy="3331707"/>
              </a:xfrm>
              <a:prstGeom prst="rect">
                <a:avLst/>
              </a:prstGeom>
              <a:noFill/>
              <a:ln w="25400" cap="flat">
                <a:solidFill>
                  <a:schemeClr val="accent3">
                    <a:satOff val="18648"/>
                    <a:lumOff val="5971"/>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sp>
          <p:nvSpPr>
            <p:cNvPr id="189" name="Shape 189"/>
            <p:cNvSpPr/>
            <p:nvPr/>
          </p:nvSpPr>
          <p:spPr>
            <a:xfrm>
              <a:off x="823097" y="453986"/>
              <a:ext cx="6160836" cy="361705"/>
            </a:xfrm>
            <a:prstGeom prst="rect">
              <a:avLst/>
            </a:prstGeom>
            <a:noFill/>
            <a:ln w="25400" cap="flat">
              <a:solidFill>
                <a:schemeClr val="accent2"/>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775</Words>
  <Application>Microsoft Macintosh PowerPoint</Application>
  <PresentationFormat>Custom</PresentationFormat>
  <Paragraphs>69</Paragraphs>
  <Slides>14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Helvetica</vt:lpstr>
      <vt:lpstr>Helvetica Light</vt:lpstr>
      <vt:lpstr>Helvetica Neue</vt:lpstr>
      <vt:lpstr>White</vt:lpstr>
      <vt:lpstr>PowerPoint Presentation</vt:lpstr>
      <vt:lpstr>WHY</vt:lpstr>
      <vt:lpstr>iPhone Empire</vt:lpstr>
      <vt:lpstr>Galaxy Empire</vt:lpstr>
      <vt:lpstr>PowerPoint Presentation</vt:lpstr>
      <vt:lpstr>THAT’S WHY</vt:lpstr>
      <vt:lpstr>WHAT WE FOUND</vt:lpstr>
      <vt:lpstr>FOUND 1</vt:lpstr>
      <vt:lpstr>FOUND 2</vt:lpstr>
      <vt:lpstr>FOUND 3</vt:lpstr>
      <vt:lpstr>FOUND 4</vt:lpstr>
      <vt:lpstr>FOUND 5</vt:lpstr>
      <vt:lpstr>FOUND 6</vt:lpstr>
      <vt:lpstr>This is our story how about yours?</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Congyang WANG</cp:lastModifiedBy>
  <cp:revision>1</cp:revision>
  <dcterms:modified xsi:type="dcterms:W3CDTF">2016-09-22T21:51:49Z</dcterms:modified>
</cp:coreProperties>
</file>